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6" r:id="rId5"/>
    <p:sldId id="260" r:id="rId6"/>
    <p:sldId id="296" r:id="rId7"/>
    <p:sldId id="297" r:id="rId8"/>
    <p:sldId id="298" r:id="rId9"/>
    <p:sldId id="302" r:id="rId10"/>
    <p:sldId id="299" r:id="rId11"/>
    <p:sldId id="300" r:id="rId12"/>
    <p:sldId id="301" r:id="rId13"/>
    <p:sldId id="305" r:id="rId14"/>
    <p:sldId id="304" r:id="rId15"/>
    <p:sldId id="306" r:id="rId16"/>
    <p:sldId id="307" r:id="rId17"/>
    <p:sldId id="308" r:id="rId18"/>
    <p:sldId id="293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Ristanovic" initials="JR" lastIdx="1" clrIdx="0">
    <p:extLst>
      <p:ext uri="{19B8F6BF-5375-455C-9EA6-DF929625EA0E}">
        <p15:presenceInfo xmlns:p15="http://schemas.microsoft.com/office/powerpoint/2012/main" userId="79b6412663e5ea11" providerId="Windows Live"/>
      </p:ext>
    </p:extLst>
  </p:cmAuthor>
  <p:cmAuthor id="2" name="Luka Andric" initials="LA" lastIdx="4" clrIdx="1">
    <p:extLst>
      <p:ext uri="{19B8F6BF-5375-455C-9EA6-DF929625EA0E}">
        <p15:presenceInfo xmlns:p15="http://schemas.microsoft.com/office/powerpoint/2012/main" userId="S-1-5-21-2698803562-3470295885-3449999710-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A5A"/>
    <a:srgbClr val="65B5A0"/>
    <a:srgbClr val="D83773"/>
    <a:srgbClr val="E99730"/>
    <a:srgbClr val="3083C5"/>
    <a:srgbClr val="161730"/>
    <a:srgbClr val="55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0" autoAdjust="0"/>
    <p:restoredTop sz="94377"/>
  </p:normalViewPr>
  <p:slideViewPr>
    <p:cSldViewPr snapToGrid="0" snapToObjects="1">
      <p:cViewPr varScale="1">
        <p:scale>
          <a:sx n="60" d="100"/>
          <a:sy n="60" d="100"/>
        </p:scale>
        <p:origin x="10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0541C-B70B-6F73-45AE-675E8106E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23B48-5FCA-B3CC-F372-945026B5B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5BA0-69E5-4C9F-A640-AF4A2636599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CB911-66C0-1F10-0237-24482D256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3092-E423-1D12-3668-162C94DF1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AE9-B250-43E8-B06D-7C0A40C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1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55EA-61CB-42B1-B715-7DBFEBB7586D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E97C-6286-441D-B018-6E2A376F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82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10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15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3CFC782-8D72-D068-288B-945C459A01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8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65308-FD3E-E9EF-B892-73D6262EC1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46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8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0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69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6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5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52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01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824AD-CBB8-36B9-90B4-45A2D72C7151}"/>
              </a:ext>
            </a:extLst>
          </p:cNvPr>
          <p:cNvSpPr/>
          <p:nvPr userDrawn="1"/>
        </p:nvSpPr>
        <p:spPr>
          <a:xfrm>
            <a:off x="-24000" y="-69547"/>
            <a:ext cx="12240000" cy="5541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ACEB6-EAE6-8D37-1C7F-75765FE6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214" t="-1527" r="38065" b="-1494"/>
          <a:stretch/>
        </p:blipFill>
        <p:spPr>
          <a:xfrm rot="16200000">
            <a:off x="6898215" y="538886"/>
            <a:ext cx="5549648" cy="4332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20C-1A35-D625-8D30-989EDCC68F16}"/>
              </a:ext>
            </a:extLst>
          </p:cNvPr>
          <p:cNvSpPr/>
          <p:nvPr userDrawn="1"/>
        </p:nvSpPr>
        <p:spPr>
          <a:xfrm>
            <a:off x="838200" y="4084846"/>
            <a:ext cx="2199968" cy="584775"/>
          </a:xfrm>
          <a:prstGeom prst="rect">
            <a:avLst/>
          </a:prstGeom>
          <a:solidFill>
            <a:srgbClr val="55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66560-71C4-1696-2436-85BCB0261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906587"/>
            <a:ext cx="2835442" cy="52792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309FB6-9CFA-9784-9B30-ED952792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4E1A2BA-1F18-7C1A-D697-E8DFEDE08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Subheading style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7AB0870-24A1-9129-746F-B2BF9CD3B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220" y="4192567"/>
            <a:ext cx="198592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00/00/0000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7884F-6275-1A9A-6912-D0DDAFF12D1E}"/>
              </a:ext>
            </a:extLst>
          </p:cNvPr>
          <p:cNvSpPr txBox="1"/>
          <p:nvPr userDrawn="1"/>
        </p:nvSpPr>
        <p:spPr>
          <a:xfrm>
            <a:off x="750319" y="5618212"/>
            <a:ext cx="118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23998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5AEA-796E-DC0C-CBDD-6A25485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CDAF9F-94F2-2807-7B93-A2CA44C19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3EC93-4624-5A89-12BD-9393E091A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C36C-93F5-04E4-EC70-6D5B85167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DA9E2-2D8F-951D-57B6-0C9D6BD2C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9F1A2-28D3-5AD1-1CC7-353A94B3F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8DA0944-8096-5DD1-716F-02961214D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51F32-5824-A80D-E1E6-E7DA1598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DA7EF-9527-A93E-7CAF-C9EA895900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3923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9791A-2568-F0F9-6D60-F7264110D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"/>
          <a:stretch/>
        </p:blipFill>
        <p:spPr>
          <a:xfrm>
            <a:off x="-99609" y="-82062"/>
            <a:ext cx="12315055" cy="7022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D3D1-88B4-A67E-7BD5-B654EE5C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94"/>
          <a:stretch/>
        </p:blipFill>
        <p:spPr>
          <a:xfrm>
            <a:off x="-99610" y="-82062"/>
            <a:ext cx="12316561" cy="7022124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593205-0838-A518-A4EC-DC49AAFE1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2" y="4391827"/>
            <a:ext cx="80109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HEADING STYLE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0833B78-4234-9140-BF2E-2EE5AB6104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5223791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subheading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FE28D-BD26-B798-3394-77F599635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3AA58-ED19-A191-8F15-FBD2BFE4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3E3F2-002A-E594-2AFD-FD3A34E6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7B4DED6-D3E4-6D3D-8C26-D28D0AD07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41AB22-3BC2-DDA5-9333-9075257E9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94338"/>
            <a:ext cx="105156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56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57824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END SLIDE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Additional content or 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prof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60408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638037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TRAINER PROFILES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639" y="2090645"/>
            <a:ext cx="494907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309B033-68E5-6B01-7F94-8E682E7CB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092" y="3032436"/>
            <a:ext cx="6255623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9B7-1D5F-D645-687E-F8EC7040B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5" y="1630117"/>
            <a:ext cx="1227929" cy="12003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42D08-F0F2-2263-B519-B0A7195E03E1}"/>
              </a:ext>
            </a:extLst>
          </p:cNvPr>
          <p:cNvSpPr txBox="1"/>
          <p:nvPr/>
        </p:nvSpPr>
        <p:spPr>
          <a:xfrm>
            <a:off x="725214" y="1397876"/>
            <a:ext cx="605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3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ПРАВНИ АКТИ У ПОСТУПКУ СТЕЧАЈА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6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C9BD42-09C3-01DA-E5B1-ED5A2EB6A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370"/>
            <a:ext cx="10515600" cy="5237227"/>
          </a:xfrm>
        </p:spPr>
        <p:txBody>
          <a:bodyPr/>
          <a:lstStyle/>
          <a:p>
            <a:endParaRPr lang="sr-Cyrl-RS" sz="2200" dirty="0">
              <a:latin typeface="+mn-lt"/>
            </a:endParaRPr>
          </a:p>
          <a:p>
            <a:endParaRPr lang="sr-Cyrl-RS" sz="22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latin typeface="+mn-lt"/>
              </a:rPr>
              <a:t>опис</a:t>
            </a:r>
            <a:r>
              <a:rPr lang="sr-Cyrl-RS" sz="2200" dirty="0">
                <a:latin typeface="+mn-lt"/>
              </a:rPr>
              <a:t> непокретности у уговору – у складу са </a:t>
            </a:r>
            <a:r>
              <a:rPr lang="sr-Cyrl-RS" sz="2200" b="1" dirty="0">
                <a:latin typeface="+mn-lt"/>
              </a:rPr>
              <a:t>стањем у катастру </a:t>
            </a:r>
            <a:r>
              <a:rPr lang="sr-Cyrl-RS" sz="2200" dirty="0">
                <a:latin typeface="+mn-lt"/>
              </a:rPr>
              <a:t>(уколико се ради о непокретности у изградњи  - у складу са подацима из грађевинске дозволе);</a:t>
            </a:r>
          </a:p>
          <a:p>
            <a:pPr algn="just"/>
            <a:endParaRPr lang="sr-Cyrl-RS" sz="22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рок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 за исплату цене од стране купца (рок као битан елеменат уговора) - рок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не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 може бити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дужи од 15 дана 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од дана закључења уговора о купопродаји сем по изричитој сагласности</a:t>
            </a:r>
            <a:r>
              <a:rPr lang="sr-Cyrl-RS" sz="2200" dirty="0"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 одбора поверилаца;</a:t>
            </a:r>
            <a:endParaRPr lang="sr-Latn-RS" sz="2200" dirty="0">
              <a:effectLst/>
              <a:latin typeface="+mn-lt"/>
              <a:cs typeface="Calibri" panose="020F0502020204030204" pitchFamily="34" charset="0"/>
            </a:endParaRPr>
          </a:p>
          <a:p>
            <a:pPr algn="just"/>
            <a:endParaRPr lang="sr-Latn-RS" sz="2200" dirty="0"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купац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губи право на повраћај депозита 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у случају да цену не уплати у року и у целости.</a:t>
            </a:r>
            <a:endParaRPr lang="sr-RS" sz="2200" dirty="0">
              <a:effectLst/>
              <a:latin typeface="+mn-lt"/>
              <a:cs typeface="Times New Roman" panose="02020603050405020304" pitchFamily="18" charset="0"/>
            </a:endParaRPr>
          </a:p>
          <a:p>
            <a:endParaRPr lang="sr-Cyrl-RS" sz="2200" dirty="0">
              <a:latin typeface="+mn-lt"/>
            </a:endParaRPr>
          </a:p>
          <a:p>
            <a:r>
              <a:rPr lang="sr-Cyrl-RS" sz="2200" dirty="0">
                <a:latin typeface="+mn-lt"/>
              </a:rPr>
              <a:t>										             </a:t>
            </a:r>
            <a:fld id="{BE570414-6418-492C-ADC4-92F259F7DA7C}" type="slidenum">
              <a:rPr lang="sr-Cyrl-RS" sz="2200" smtClean="0">
                <a:latin typeface="+mn-lt"/>
              </a:rPr>
              <a:t>10</a:t>
            </a:fld>
            <a:br>
              <a:rPr lang="sr-Cyrl-RS" sz="2200" dirty="0">
                <a:latin typeface="+mn-lt"/>
              </a:rPr>
            </a:br>
            <a:endParaRPr lang="sr-RS" sz="22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B21E7-F7B3-9DE2-FF6D-6862DE0C2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32440"/>
            <a:ext cx="10515598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УГОВОР О КУПОПРОДАЈИ НЕПОКРЕТНОСТИ</a:t>
            </a:r>
            <a:endParaRPr lang="sr-R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34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4B863-9776-0E22-5500-C9C0DFEF5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1323371"/>
            <a:ext cx="11150353" cy="5201715"/>
          </a:xfrm>
        </p:spPr>
        <p:txBody>
          <a:bodyPr/>
          <a:lstStyle/>
          <a:p>
            <a:pPr marL="1120140" indent="-342900" algn="just">
              <a:buFont typeface="Wingdings" panose="05000000000000000000" pitchFamily="2" charset="2"/>
              <a:buChar char="ü"/>
            </a:pPr>
            <a:endParaRPr lang="sr-Cyrl-RS" sz="2200" dirty="0">
              <a:effectLst/>
              <a:latin typeface="+mn-lt"/>
            </a:endParaRPr>
          </a:p>
          <a:p>
            <a:pPr marL="1120140" indent="-342900" algn="just">
              <a:buFont typeface="Wingdings" panose="05000000000000000000" pitchFamily="2" charset="2"/>
              <a:buChar char="ü"/>
            </a:pPr>
            <a:endParaRPr lang="sr-Cyrl-RS" sz="2200" dirty="0">
              <a:latin typeface="+mn-lt"/>
            </a:endParaRPr>
          </a:p>
          <a:p>
            <a:pPr marL="1120140" indent="-342900" algn="just">
              <a:buFont typeface="Wingdings" panose="05000000000000000000" pitchFamily="2" charset="2"/>
              <a:buChar char="ü"/>
            </a:pPr>
            <a:r>
              <a:rPr lang="sr-Cyrl-RS" sz="2200" dirty="0">
                <a:effectLst/>
                <a:latin typeface="+mn-lt"/>
              </a:rPr>
              <a:t>прелазак </a:t>
            </a:r>
            <a:r>
              <a:rPr lang="sr-Cyrl-RS" sz="2200" b="1" dirty="0">
                <a:effectLst/>
                <a:latin typeface="+mn-lt"/>
              </a:rPr>
              <a:t>ризика случајне пропасти </a:t>
            </a:r>
            <a:r>
              <a:rPr lang="sr-Cyrl-RS" sz="2200" dirty="0">
                <a:effectLst/>
                <a:latin typeface="+mn-lt"/>
              </a:rPr>
              <a:t>ствари као и </a:t>
            </a:r>
            <a:r>
              <a:rPr lang="sr-Cyrl-RS" sz="2200" b="1" dirty="0">
                <a:effectLst/>
                <a:latin typeface="+mn-lt"/>
              </a:rPr>
              <a:t>ризика</a:t>
            </a:r>
            <a:r>
              <a:rPr lang="sr-Cyrl-RS" sz="2200" dirty="0">
                <a:effectLst/>
                <a:latin typeface="+mn-lt"/>
              </a:rPr>
              <a:t> због евентуалних </a:t>
            </a:r>
            <a:r>
              <a:rPr lang="sr-Cyrl-RS" sz="2200" b="1" dirty="0">
                <a:effectLst/>
                <a:latin typeface="+mn-lt"/>
              </a:rPr>
              <a:t>недостатака</a:t>
            </a:r>
            <a:r>
              <a:rPr lang="sr-Cyrl-RS" sz="2200" dirty="0">
                <a:effectLst/>
                <a:latin typeface="+mn-lt"/>
              </a:rPr>
              <a:t> имовине на купца </a:t>
            </a:r>
            <a:r>
              <a:rPr lang="sr-Cyrl-RS" sz="2200" b="1" dirty="0">
                <a:effectLst/>
                <a:latin typeface="+mn-lt"/>
              </a:rPr>
              <a:t>од момента плаћања цене</a:t>
            </a:r>
            <a:r>
              <a:rPr lang="sr-Cyrl-RS" sz="2200" dirty="0">
                <a:effectLst/>
                <a:latin typeface="+mn-lt"/>
              </a:rPr>
              <a:t>;</a:t>
            </a:r>
          </a:p>
          <a:p>
            <a:pPr marL="777240" algn="just"/>
            <a:endParaRPr lang="sr-Cyrl-RS" sz="2200" dirty="0">
              <a:effectLst/>
              <a:latin typeface="+mn-lt"/>
            </a:endParaRPr>
          </a:p>
          <a:p>
            <a:pPr marL="1120140" indent="-34290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latin typeface="+mn-lt"/>
              </a:rPr>
              <a:t>п</a:t>
            </a:r>
            <a:r>
              <a:rPr lang="sr-Cyrl-RS" sz="2200" b="1" dirty="0">
                <a:effectLst/>
                <a:latin typeface="+mn-lt"/>
              </a:rPr>
              <a:t>отврда фактичког и правног стања непокретности од стране купца </a:t>
            </a:r>
            <a:r>
              <a:rPr lang="sr-Cyrl-RS" sz="2200" dirty="0">
                <a:effectLst/>
                <a:latin typeface="+mn-lt"/>
              </a:rPr>
              <a:t>- одрицање од права на раскид уговора и евентуалних захтева за накнаду штете због фактичких недостатака према стечајном дужнику као продавцу; идентификовати евентуалне закупце и регулисати да купац преузима непокретност </a:t>
            </a:r>
            <a:r>
              <a:rPr lang="sr-Cyrl-RS" sz="2200">
                <a:effectLst/>
                <a:latin typeface="+mn-lt"/>
              </a:rPr>
              <a:t>са закупима;</a:t>
            </a:r>
            <a:endParaRPr lang="sr-Cyrl-RS" sz="2200" dirty="0">
              <a:effectLst/>
              <a:latin typeface="+mn-lt"/>
            </a:endParaRPr>
          </a:p>
          <a:p>
            <a:pPr marL="777240" algn="just"/>
            <a:endParaRPr lang="sr-Cyrl-RS" sz="2200" dirty="0">
              <a:effectLst/>
              <a:latin typeface="+mn-lt"/>
            </a:endParaRPr>
          </a:p>
          <a:p>
            <a:pPr marL="1120140" indent="-342900" algn="just">
              <a:buFont typeface="Wingdings" panose="05000000000000000000" pitchFamily="2" charset="2"/>
              <a:buChar char="ü"/>
            </a:pPr>
            <a:r>
              <a:rPr lang="sr-Cyrl-RS" sz="2200" dirty="0">
                <a:effectLst/>
                <a:latin typeface="+mn-lt"/>
              </a:rPr>
              <a:t>рок и начин примопредаје непокретности купцу - </a:t>
            </a:r>
            <a:r>
              <a:rPr lang="sr-Cyrl-RS" sz="2200" b="1" dirty="0">
                <a:effectLst/>
                <a:latin typeface="+mn-lt"/>
              </a:rPr>
              <a:t>примопредајни записник </a:t>
            </a:r>
            <a:r>
              <a:rPr lang="sr-Cyrl-RS" sz="2200" dirty="0">
                <a:effectLst/>
                <a:latin typeface="+mn-lt"/>
              </a:rPr>
              <a:t>(обратити пажњу за случај да је непокретност у државини трећег – предаја у посредну државину).</a:t>
            </a:r>
          </a:p>
          <a:p>
            <a:pPr marL="777240" algn="just"/>
            <a:endParaRPr lang="sr-Cyrl-RS" sz="2200" dirty="0">
              <a:effectLst/>
              <a:latin typeface="+mn-lt"/>
              <a:ea typeface="Calibri" panose="020F0502020204030204" pitchFamily="34" charset="0"/>
            </a:endParaRPr>
          </a:p>
          <a:p>
            <a:pPr marL="1062990" indent="-285750" algn="just">
              <a:buFont typeface="Wingdings" panose="05000000000000000000" pitchFamily="2" charset="2"/>
              <a:buChar char="ü"/>
            </a:pPr>
            <a:endParaRPr lang="sr-Cyrl-RS" sz="2200" dirty="0">
              <a:effectLst/>
              <a:latin typeface="+mn-lt"/>
              <a:ea typeface="Calibri" panose="020F0502020204030204" pitchFamily="34" charset="0"/>
            </a:endParaRPr>
          </a:p>
          <a:p>
            <a:pPr marL="777240" algn="just"/>
            <a:r>
              <a:rPr lang="sr-Cyrl-RS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										         </a:t>
            </a:r>
            <a:fld id="{F750527E-10B2-4795-995A-EA8A4BC9C6C9}" type="slidenum">
              <a:rPr lang="sr-Cyrl-RS" sz="2200" smtClean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sr-Cyrl-RS" sz="2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C8B57-4D11-E27F-D96D-C1A68A2278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32440"/>
            <a:ext cx="10445319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УГОВОР О КУПОПРОДАЈИ НЕПОКРЕТНОСТИ</a:t>
            </a:r>
            <a:endParaRPr lang="sr-R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195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740BC0-3D39-6EAF-0FAB-8AA76A57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372"/>
            <a:ext cx="10515600" cy="5237226"/>
          </a:xfrm>
        </p:spPr>
        <p:txBody>
          <a:bodyPr/>
          <a:lstStyle/>
          <a:p>
            <a:endParaRPr lang="sr-Cyrl-RS" dirty="0"/>
          </a:p>
          <a:p>
            <a:endParaRPr lang="sr-Cyrl-R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200" b="1" dirty="0">
                <a:latin typeface="+mn-lt"/>
              </a:rPr>
              <a:t>Стечајни дужник као закуподавац </a:t>
            </a:r>
            <a:r>
              <a:rPr lang="sr-Cyrl-RS" sz="2200" dirty="0">
                <a:latin typeface="+mn-lt"/>
              </a:rPr>
              <a:t>– радња од изузетног значаја уз обавештење стечајног судије и сагласност:  </a:t>
            </a:r>
          </a:p>
          <a:p>
            <a:endParaRPr lang="sr-Cyrl-RS" sz="2200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Cyrl-RS" sz="2200" i="1" dirty="0">
                <a:latin typeface="+mn-lt"/>
              </a:rPr>
              <a:t>Одбора поверилаца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Cyrl-RS" sz="2200" i="1" dirty="0">
                <a:latin typeface="+mn-lt"/>
              </a:rPr>
              <a:t>Разлучног/заложног повериоца</a:t>
            </a:r>
          </a:p>
          <a:p>
            <a:endParaRPr lang="sr-Cyrl-RS" sz="2200" dirty="0">
              <a:latin typeface="+mn-lt"/>
            </a:endParaRPr>
          </a:p>
          <a:p>
            <a:r>
              <a:rPr lang="sr-Cyrl-RS" sz="2200" b="1" i="1" dirty="0">
                <a:latin typeface="+mn-lt"/>
              </a:rPr>
              <a:t>Рок трајања уговора </a:t>
            </a:r>
            <a:r>
              <a:rPr lang="sr-Cyrl-RS" sz="2200" dirty="0">
                <a:latin typeface="+mn-lt"/>
              </a:rPr>
              <a:t>– </a:t>
            </a:r>
            <a:r>
              <a:rPr lang="sr-Cyrl-RS" sz="2200" i="1" dirty="0">
                <a:latin typeface="+mn-lt"/>
              </a:rPr>
              <a:t>до продаје имовине (закуподавац) односно до окончања стечаја (закупац)</a:t>
            </a:r>
          </a:p>
          <a:p>
            <a:r>
              <a:rPr lang="sr-Cyrl-RS" sz="2200" b="1" i="1" dirty="0">
                <a:latin typeface="+mn-lt"/>
              </a:rPr>
              <a:t>Забрана подзакупа</a:t>
            </a:r>
            <a:r>
              <a:rPr lang="sr-Cyrl-RS" sz="2200" i="1" dirty="0">
                <a:latin typeface="+mn-lt"/>
              </a:rPr>
              <a:t> без сагласности стечајног управника</a:t>
            </a:r>
            <a:endParaRPr lang="sr-Cyrl-RS" sz="2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200" b="1" dirty="0">
                <a:latin typeface="+mn-lt"/>
              </a:rPr>
              <a:t>Стечајни дужник као закупац </a:t>
            </a:r>
            <a:r>
              <a:rPr lang="sr-Cyrl-RS" sz="2200" dirty="0">
                <a:latin typeface="+mn-lt"/>
              </a:rPr>
              <a:t>– најчешће ради обезбеђења магацинског простора, простора за архивирање и сл.</a:t>
            </a:r>
          </a:p>
          <a:p>
            <a:r>
              <a:rPr lang="sr-Cyrl-RS" sz="2200" dirty="0">
                <a:latin typeface="+mn-lt"/>
              </a:rPr>
              <a:t>										             </a:t>
            </a:r>
            <a:fld id="{3DE1EB66-5F0C-4CBA-B082-1C3F6D23F6DA}" type="slidenum">
              <a:rPr lang="sr-Cyrl-RS" sz="2200" smtClean="0">
                <a:latin typeface="+mn-lt"/>
              </a:rPr>
              <a:t>12</a:t>
            </a:fld>
            <a:endParaRPr lang="sr-Cyrl-RS" sz="2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r-Cyrl-RS" sz="2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r-RS" sz="22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CB5C-BC67-3C73-58F5-CA1F21A7F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32440"/>
            <a:ext cx="10515600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ЗАКУП НЕПОКРЕТНОСТИ</a:t>
            </a:r>
            <a:endParaRPr lang="sr-R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230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0ACD5-C932-6BB0-FE41-C6593EA3D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816746"/>
            <a:ext cx="10515599" cy="612559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УГОВОР О ЗАКУПУ НЕПОКРЕТНОСТИ</a:t>
            </a:r>
            <a:endParaRPr lang="sr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D8C321-51B3-3A11-38A8-8E6CA377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060"/>
            <a:ext cx="10515600" cy="4855393"/>
          </a:xfrm>
        </p:spPr>
        <p:txBody>
          <a:bodyPr/>
          <a:lstStyle/>
          <a:p>
            <a:pPr marL="810260" algn="just"/>
            <a:endParaRPr lang="sr-Cyrl-R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10260" algn="just"/>
            <a:endParaRPr lang="sr-Cyrl-R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96010" indent="-28575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latin typeface="+mn-lt"/>
                <a:cs typeface="Calibri" panose="020F0502020204030204" pitchFamily="34" charset="0"/>
              </a:rPr>
              <a:t>п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рецизан </a:t>
            </a:r>
            <a:r>
              <a:rPr lang="sr-Cyrl-RS" sz="2200" b="1" dirty="0">
                <a:latin typeface="+mn-lt"/>
                <a:cs typeface="Calibri" panose="020F0502020204030204" pitchFamily="34" charset="0"/>
              </a:rPr>
              <a:t>о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пис 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непокретне имовине која се узима у закуп;</a:t>
            </a:r>
          </a:p>
          <a:p>
            <a:pPr marL="810260" algn="just"/>
            <a:endParaRPr lang="sr-Cyrl-RS" sz="2200" dirty="0">
              <a:effectLst/>
              <a:latin typeface="+mn-lt"/>
              <a:cs typeface="Calibri" panose="020F0502020204030204" pitchFamily="34" charset="0"/>
            </a:endParaRPr>
          </a:p>
          <a:p>
            <a:pPr marL="1096010" indent="-28575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заједничке просторије 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на предмету закупа - коришћење од стране стечајног дужника и услови коришћења;</a:t>
            </a:r>
          </a:p>
          <a:p>
            <a:pPr marL="810260" algn="just"/>
            <a:endParaRPr lang="sr-Cyrl-RS" sz="2200" dirty="0">
              <a:effectLst/>
              <a:latin typeface="+mn-lt"/>
              <a:cs typeface="Calibri" panose="020F0502020204030204" pitchFamily="34" charset="0"/>
            </a:endParaRPr>
          </a:p>
          <a:p>
            <a:pPr marL="1096010" indent="-28575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latin typeface="+mn-lt"/>
                <a:cs typeface="Calibri" panose="020F0502020204030204" pitchFamily="34" charset="0"/>
              </a:rPr>
              <a:t>трајање</a:t>
            </a:r>
            <a:r>
              <a:rPr lang="sr-Cyrl-RS" sz="2200" dirty="0">
                <a:latin typeface="+mn-lt"/>
                <a:cs typeface="Calibri" panose="020F0502020204030204" pitchFamily="34" charset="0"/>
              </a:rPr>
              <a:t> периода закупа;</a:t>
            </a:r>
          </a:p>
          <a:p>
            <a:pPr marL="810260" algn="just"/>
            <a:endParaRPr lang="sr-Cyrl-RS" sz="2200" dirty="0">
              <a:latin typeface="+mn-lt"/>
              <a:cs typeface="Calibri" panose="020F0502020204030204" pitchFamily="34" charset="0"/>
            </a:endParaRPr>
          </a:p>
          <a:p>
            <a:pPr marL="1096010" indent="-28575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latin typeface="+mn-lt"/>
                <a:cs typeface="Calibri" panose="020F0502020204030204" pitchFamily="34" charset="0"/>
              </a:rPr>
              <a:t>услови за раскид </a:t>
            </a:r>
            <a:r>
              <a:rPr lang="sr-Cyrl-RS" sz="2200" dirty="0">
                <a:latin typeface="+mn-lt"/>
                <a:cs typeface="Calibri" panose="020F0502020204030204" pitchFamily="34" charset="0"/>
              </a:rPr>
              <a:t>уговора од стране уговорних страна;</a:t>
            </a:r>
          </a:p>
          <a:p>
            <a:pPr marL="810260" algn="just"/>
            <a:endParaRPr lang="sr-Cyrl-RS" dirty="0">
              <a:effectLst/>
              <a:cs typeface="Calibri" panose="020F0502020204030204" pitchFamily="34" charset="0"/>
            </a:endParaRPr>
          </a:p>
          <a:p>
            <a:pPr marL="810260" algn="just"/>
            <a:r>
              <a:rPr lang="sr-Cyrl-RS" sz="2200" dirty="0">
                <a:latin typeface="+mn-lt"/>
                <a:cs typeface="Calibri" panose="020F0502020204030204" pitchFamily="34" charset="0"/>
              </a:rPr>
              <a:t>										             </a:t>
            </a:r>
            <a:fld id="{4D109591-002C-4C31-8BD1-C753485A2E4A}" type="slidenum">
              <a:rPr lang="sr-Cyrl-RS" sz="2200" smtClean="0">
                <a:latin typeface="+mn-lt"/>
                <a:cs typeface="Calibri" panose="020F0502020204030204" pitchFamily="34" charset="0"/>
              </a:rPr>
              <a:t>13</a:t>
            </a:fld>
            <a:endParaRPr lang="sr-Cyrl-RS" sz="2200" dirty="0">
              <a:effectLst/>
              <a:latin typeface="+mn-lt"/>
              <a:cs typeface="Calibri" panose="020F0502020204030204" pitchFamily="34" charset="0"/>
            </a:endParaRPr>
          </a:p>
          <a:p>
            <a:pPr algn="just"/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5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E735E7-B664-157B-7BF4-6F8BFE1D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372"/>
            <a:ext cx="10515600" cy="5388146"/>
          </a:xfrm>
        </p:spPr>
        <p:txBody>
          <a:bodyPr/>
          <a:lstStyle/>
          <a:p>
            <a:pPr marL="1096010" indent="-285750" algn="just">
              <a:buFont typeface="Wingdings" panose="05000000000000000000" pitchFamily="2" charset="2"/>
              <a:buChar char="ü"/>
            </a:pPr>
            <a:endParaRPr lang="sr-Cyrl-RS" dirty="0">
              <a:effectLst/>
              <a:cs typeface="Calibri" panose="020F0502020204030204" pitchFamily="34" charset="0"/>
            </a:endParaRPr>
          </a:p>
          <a:p>
            <a:pPr marL="1096010" indent="-28575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рокови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и начин 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плаћања закупнине;</a:t>
            </a:r>
          </a:p>
          <a:p>
            <a:pPr marL="810260" algn="just"/>
            <a:endParaRPr lang="sr-Cyrl-RS" sz="2200" dirty="0">
              <a:latin typeface="+mn-lt"/>
              <a:cs typeface="Times New Roman" panose="02020603050405020304" pitchFamily="18" charset="0"/>
            </a:endParaRPr>
          </a:p>
          <a:p>
            <a:pPr marL="1096010" indent="-28575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обезбеђење предмета закупа 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(уколико је нпр. у питању магацински простор где стечајни управни чува покретну имовину стечајног дужника углавном је потребно ангажовати и обезбеђење) - ко сноси трошак овог обезбеђења;</a:t>
            </a:r>
          </a:p>
          <a:p>
            <a:pPr marL="810260" algn="just"/>
            <a:endParaRPr lang="sr-Cyrl-RS" sz="2200" dirty="0">
              <a:effectLst/>
              <a:latin typeface="+mn-lt"/>
              <a:cs typeface="Calibri" panose="020F0502020204030204" pitchFamily="34" charset="0"/>
            </a:endParaRPr>
          </a:p>
          <a:p>
            <a:pPr marL="1096010" indent="-28575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latin typeface="+mn-lt"/>
                <a:cs typeface="Calibri" panose="020F0502020204030204" pitchFamily="34" charset="0"/>
              </a:rPr>
              <a:t>заједнички трошкови</a:t>
            </a:r>
            <a:r>
              <a:rPr lang="sr-Cyrl-RS" sz="2200" dirty="0">
                <a:latin typeface="+mn-lt"/>
                <a:cs typeface="Calibri" panose="020F0502020204030204" pitchFamily="34" charset="0"/>
              </a:rPr>
              <a:t> – ако постоји више корисника непокретности на локацији, детаљно уредити питање и принципе поделе заједничких трошкова;</a:t>
            </a:r>
            <a:endParaRPr lang="sr-Cyrl-RS" sz="2200" dirty="0">
              <a:effectLst/>
              <a:latin typeface="+mn-lt"/>
              <a:cs typeface="Calibri" panose="020F0502020204030204" pitchFamily="34" charset="0"/>
            </a:endParaRPr>
          </a:p>
          <a:p>
            <a:pPr marL="810260" algn="just"/>
            <a:endParaRPr lang="sr-Cyrl-RS" sz="2200" dirty="0">
              <a:latin typeface="+mn-lt"/>
              <a:cs typeface="Times New Roman" panose="02020603050405020304" pitchFamily="18" charset="0"/>
            </a:endParaRPr>
          </a:p>
          <a:p>
            <a:pPr marL="1096010" indent="-28575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трошкови 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поправки и одржавања предмета закупа (уобичајена је подела на трошкове редовног и инвестиционог одржавања; ипак, пожељно је идентификовати конкретне очекиване трошкове на одржавању).</a:t>
            </a:r>
          </a:p>
          <a:p>
            <a:pPr marL="1096010" indent="-285750" algn="just">
              <a:buFont typeface="Wingdings" panose="05000000000000000000" pitchFamily="2" charset="2"/>
              <a:buChar char="ü"/>
            </a:pPr>
            <a:endParaRPr lang="sr-Cyrl-RS" sz="2200" dirty="0">
              <a:latin typeface="+mn-lt"/>
              <a:cs typeface="Calibri" panose="020F0502020204030204" pitchFamily="34" charset="0"/>
            </a:endParaRPr>
          </a:p>
          <a:p>
            <a:pPr marL="1096010" indent="-285750" algn="just">
              <a:buFont typeface="Wingdings" panose="05000000000000000000" pitchFamily="2" charset="2"/>
              <a:buChar char="ü"/>
            </a:pPr>
            <a:endParaRPr lang="sr-Cyrl-RS" sz="2200" dirty="0">
              <a:effectLst/>
              <a:latin typeface="+mn-lt"/>
              <a:cs typeface="Calibri" panose="020F0502020204030204" pitchFamily="34" charset="0"/>
            </a:endParaRPr>
          </a:p>
          <a:p>
            <a:pPr marL="1096010" indent="-285750" algn="just">
              <a:buFont typeface="Wingdings" panose="05000000000000000000" pitchFamily="2" charset="2"/>
              <a:buChar char="ü"/>
            </a:pPr>
            <a:endParaRPr lang="sr-Cyrl-RS" sz="2200" dirty="0">
              <a:latin typeface="+mn-lt"/>
              <a:cs typeface="Calibri" panose="020F0502020204030204" pitchFamily="34" charset="0"/>
            </a:endParaRPr>
          </a:p>
          <a:p>
            <a:pPr marL="810260" algn="just"/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										              </a:t>
            </a:r>
            <a:fld id="{95B2FCD7-245E-46C1-B74D-9B671F3C207B}" type="slidenum">
              <a:rPr lang="sr-Cyrl-RS" sz="2200" smtClean="0">
                <a:effectLst/>
                <a:latin typeface="+mn-lt"/>
                <a:cs typeface="Calibri" panose="020F0502020204030204" pitchFamily="34" charset="0"/>
              </a:rPr>
              <a:t>14</a:t>
            </a:fld>
            <a:endParaRPr lang="sr-RS" sz="2200" dirty="0"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09B9-B8C4-AC6F-E82C-CBA5C51BE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43378"/>
            <a:ext cx="10515598" cy="674703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УГОВОР О ЗАКУПУ НЕПОКРЕТНОСТИ</a:t>
            </a:r>
            <a:endParaRPr lang="sr-R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4984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D99501-DBB9-4AC1-23F8-288E0D749FA2}"/>
              </a:ext>
            </a:extLst>
          </p:cNvPr>
          <p:cNvSpPr txBox="1">
            <a:spLocks/>
          </p:cNvSpPr>
          <p:nvPr/>
        </p:nvSpPr>
        <p:spPr>
          <a:xfrm>
            <a:off x="626333" y="203701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ЗАКЉУЧАК</a:t>
            </a:r>
          </a:p>
          <a:p>
            <a:endParaRPr lang="sr-Cyrl-RS" sz="40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endParaRPr lang="sr-Cyrl-RS" sz="40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endParaRPr lang="sr-Cyrl-RS" sz="40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Јавно доступни нацрти основних врста правних аката који се могу прилагодити конкретним ситуацијама</a:t>
            </a:r>
          </a:p>
          <a:p>
            <a:endParaRPr lang="sr-Cyrl-R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r-Cyrl-R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случају недоумице потражити савет стручних лица или стечајног судије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A25C30-E99B-89E5-D0DF-9CCBFAD4D014}"/>
              </a:ext>
            </a:extLst>
          </p:cNvPr>
          <p:cNvSpPr txBox="1">
            <a:spLocks/>
          </p:cNvSpPr>
          <p:nvPr/>
        </p:nvSpPr>
        <p:spPr>
          <a:xfrm>
            <a:off x="626333" y="355108"/>
            <a:ext cx="11346591" cy="57438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endParaRPr lang="sr-Cyrl-RS" sz="2400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sr-Cyrl-RS" sz="2400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sr-Cyrl-RS" sz="2400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sr-Cyrl-RS" sz="2400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sr-Cyrl-RS" sz="2400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sr-Cyrl-RS" sz="24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7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3719-EA96-83CB-8222-CD153AB08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521" y="933323"/>
            <a:ext cx="6891050" cy="414780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sr-Cyrl-RS" sz="6000" b="1" dirty="0">
                <a:latin typeface="+mn-lt"/>
              </a:rPr>
              <a:t>ХВАЛА НА ПАЖЊИ</a:t>
            </a:r>
            <a:endParaRPr lang="en-US" sz="6000" b="1" dirty="0">
              <a:latin typeface="+mn-lt"/>
            </a:endParaRP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DFB1E9-FF0A-DB66-8572-7CB55E9A1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577" y="612559"/>
            <a:ext cx="10588568" cy="594798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САЧИЊАВАЊЕ ПРАВНИХ АКАТА</a:t>
            </a:r>
            <a:endParaRPr lang="en-GB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5C717-F9F9-8781-BD56-E2338EF41A0A}"/>
              </a:ext>
            </a:extLst>
          </p:cNvPr>
          <p:cNvSpPr txBox="1"/>
          <p:nvPr/>
        </p:nvSpPr>
        <p:spPr>
          <a:xfrm>
            <a:off x="644578" y="822683"/>
            <a:ext cx="10588568" cy="572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60A5A"/>
              </a:buClr>
              <a:buSzPct val="100000"/>
              <a:tabLst/>
              <a:defRPr/>
            </a:pPr>
            <a:r>
              <a:rPr lang="sr-Cyrl-RS" sz="2200" b="1" dirty="0">
                <a:solidFill>
                  <a:prstClr val="black"/>
                </a:solidFill>
                <a:ea typeface="Verdana" panose="020B0604030504040204" pitchFamily="34" charset="0"/>
              </a:rPr>
              <a:t>Правни акти </a:t>
            </a:r>
            <a:r>
              <a:rPr lang="sr-Cyrl-RS" sz="2200" dirty="0">
                <a:solidFill>
                  <a:prstClr val="black"/>
                </a:solidFill>
                <a:ea typeface="Verdana" panose="020B0604030504040204" pitchFamily="34" charset="0"/>
              </a:rPr>
              <a:t>у поступку стечаја</a:t>
            </a:r>
            <a:r>
              <a:rPr lang="en-US" sz="2200" dirty="0">
                <a:solidFill>
                  <a:prstClr val="black"/>
                </a:solidFill>
                <a:ea typeface="Verdana" panose="020B0604030504040204" pitchFamily="34" charset="0"/>
              </a:rPr>
              <a:t>:</a:t>
            </a:r>
            <a:endParaRPr lang="sr-Cyrl-RS" sz="2200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buClr>
                <a:srgbClr val="360A5A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sr-Cyrl-RS" sz="2200" dirty="0">
                <a:solidFill>
                  <a:prstClr val="black"/>
                </a:solidFill>
                <a:ea typeface="Verdana" panose="020B0604030504040204" pitchFamily="34" charset="0"/>
              </a:rPr>
              <a:t>Ангажовање стручних лица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buClr>
                <a:srgbClr val="360A5A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sr-Cyrl-RS" sz="2200" dirty="0">
                <a:solidFill>
                  <a:prstClr val="black"/>
                </a:solidFill>
                <a:ea typeface="Verdana" panose="020B0604030504040204" pitchFamily="34" charset="0"/>
              </a:rPr>
              <a:t>Самостално од стране стечајних управника</a:t>
            </a:r>
            <a:endParaRPr lang="sr-Latn-RS" sz="2200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60A5A"/>
              </a:buClr>
              <a:buSzPct val="100000"/>
              <a:tabLst/>
              <a:defRPr/>
            </a:pPr>
            <a:r>
              <a:rPr lang="sr-Cyrl-RS" sz="2200" dirty="0">
                <a:solidFill>
                  <a:prstClr val="black"/>
                </a:solidFill>
                <a:ea typeface="Verdana" panose="020B0604030504040204" pitchFamily="34" charset="0"/>
              </a:rPr>
              <a:t>                                    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60A5A"/>
              </a:buClr>
              <a:buSzPct val="100000"/>
              <a:tabLst/>
              <a:defRPr/>
            </a:pPr>
            <a:r>
              <a:rPr lang="sr-Cyrl-RS" sz="2200" b="1" kern="0" dirty="0">
                <a:solidFill>
                  <a:prstClr val="black"/>
                </a:solidFill>
                <a:ea typeface="Verdana" panose="020B0604030504040204" pitchFamily="34" charset="0"/>
              </a:rPr>
              <a:t>Најзначајнији правни акти </a:t>
            </a:r>
            <a:r>
              <a:rPr lang="sr-Cyrl-RS" sz="2200" kern="0" dirty="0">
                <a:solidFill>
                  <a:prstClr val="black"/>
                </a:solidFill>
                <a:ea typeface="Verdana" panose="020B0604030504040204" pitchFamily="34" charset="0"/>
              </a:rPr>
              <a:t>у поступку стечаја</a:t>
            </a:r>
            <a:r>
              <a:rPr lang="en-US" sz="2200" kern="0" dirty="0">
                <a:solidFill>
                  <a:prstClr val="black"/>
                </a:solidFill>
                <a:ea typeface="Verdana" panose="020B0604030504040204" pitchFamily="34" charset="0"/>
              </a:rPr>
              <a:t>:</a:t>
            </a:r>
            <a:endParaRPr lang="sr-Cyrl-RS" sz="2200" kern="0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60A5A"/>
              </a:buClr>
              <a:buSzPct val="100000"/>
              <a:tabLst/>
              <a:defRPr/>
            </a:pPr>
            <a:r>
              <a:rPr lang="sr-Cyrl-RS" sz="2200" kern="0" dirty="0">
                <a:solidFill>
                  <a:prstClr val="black"/>
                </a:solidFill>
                <a:ea typeface="Verdana" panose="020B0604030504040204" pitchFamily="34" charset="0"/>
              </a:rPr>
              <a:t>                                                        </a:t>
            </a:r>
            <a:r>
              <a:rPr lang="en-US" sz="2200" kern="0" dirty="0">
                <a:solidFill>
                  <a:prstClr val="black"/>
                </a:solidFill>
                <a:ea typeface="Verdana" panose="020B0604030504040204" pitchFamily="34" charset="0"/>
              </a:rPr>
              <a:t>			</a:t>
            </a:r>
            <a:r>
              <a:rPr lang="sr-Cyrl-RS" sz="2200" i="1" kern="0" dirty="0">
                <a:solidFill>
                  <a:prstClr val="black"/>
                </a:solidFill>
                <a:ea typeface="Verdana" panose="020B0604030504040204" pitchFamily="34" charset="0"/>
              </a:rPr>
              <a:t>непокретности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Clr>
                <a:srgbClr val="360A5A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sr-Cyrl-RS" sz="2200" kern="0" dirty="0">
                <a:solidFill>
                  <a:prstClr val="black"/>
                </a:solidFill>
                <a:ea typeface="Verdana" panose="020B0604030504040204" pitchFamily="34" charset="0"/>
              </a:rPr>
              <a:t>Уговори о купопродаји                  </a:t>
            </a:r>
            <a:r>
              <a:rPr lang="en-US" sz="2200" kern="0" dirty="0">
                <a:solidFill>
                  <a:prstClr val="black"/>
                </a:solidFill>
                <a:ea typeface="Verdana" panose="020B0604030504040204" pitchFamily="34" charset="0"/>
              </a:rPr>
              <a:t>	</a:t>
            </a:r>
            <a:r>
              <a:rPr lang="sr-Cyrl-RS" sz="2200" i="1" kern="0" dirty="0">
                <a:solidFill>
                  <a:prstClr val="black"/>
                </a:solidFill>
                <a:ea typeface="Verdana" panose="020B0604030504040204" pitchFamily="34" charset="0"/>
              </a:rPr>
              <a:t>покретне ствари                      </a:t>
            </a:r>
          </a:p>
          <a:p>
            <a:pPr>
              <a:spcBef>
                <a:spcPts val="600"/>
              </a:spcBef>
            </a:pPr>
            <a:r>
              <a:rPr lang="sr-Latn-RS" sz="2200" dirty="0">
                <a:ea typeface="Verdana" panose="020B0604030504040204" pitchFamily="34" charset="0"/>
              </a:rPr>
              <a:t>	</a:t>
            </a:r>
            <a:r>
              <a:rPr lang="en-US" sz="2200" dirty="0">
                <a:ea typeface="Verdana" panose="020B0604030504040204" pitchFamily="34" charset="0"/>
              </a:rPr>
              <a:t>					</a:t>
            </a:r>
            <a:r>
              <a:rPr lang="sr-Cyrl-RS" sz="2200" i="1" dirty="0">
                <a:ea typeface="Verdana" panose="020B0604030504040204" pitchFamily="34" charset="0"/>
              </a:rPr>
              <a:t>правно лице</a:t>
            </a:r>
          </a:p>
          <a:p>
            <a:pPr>
              <a:spcBef>
                <a:spcPts val="600"/>
              </a:spcBef>
            </a:pPr>
            <a:r>
              <a:rPr lang="sr-Latn-RS" sz="2200" dirty="0">
                <a:ea typeface="Verdana" panose="020B0604030504040204" pitchFamily="34" charset="0"/>
              </a:rPr>
              <a:t>	</a:t>
            </a:r>
            <a:endParaRPr lang="sr-Cyrl-RS" sz="2200" dirty="0">
              <a:ea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ea typeface="Verdana" panose="020B0604030504040204" pitchFamily="34" charset="0"/>
              </a:rPr>
              <a:t>	</a:t>
            </a:r>
            <a:r>
              <a:rPr lang="sr-Cyrl-RS" sz="2200" dirty="0">
                <a:ea typeface="Verdana" panose="020B0604030504040204" pitchFamily="34" charset="0"/>
              </a:rPr>
              <a:t>Уговори о закупу непокретности</a:t>
            </a:r>
            <a:r>
              <a:rPr lang="sr-Latn-RS" sz="2200" dirty="0">
                <a:ea typeface="Verdana" panose="020B0604030504040204" pitchFamily="34" charset="0"/>
              </a:rPr>
              <a:t>	</a:t>
            </a:r>
            <a:r>
              <a:rPr lang="sr-Cyrl-RS" sz="2200" dirty="0">
                <a:ea typeface="Verdana" panose="020B0604030504040204" pitchFamily="34" charset="0"/>
              </a:rPr>
              <a:t>                                         </a:t>
            </a:r>
            <a:r>
              <a:rPr lang="sr-Latn-RS" sz="2200" dirty="0">
                <a:ea typeface="Verdana" panose="020B0604030504040204" pitchFamily="34" charset="0"/>
              </a:rPr>
              <a:t>																	</a:t>
            </a:r>
            <a:r>
              <a:rPr lang="sr-Cyrl-RS" sz="2200" dirty="0">
                <a:ea typeface="Verdana" panose="020B0604030504040204" pitchFamily="34" charset="0"/>
              </a:rPr>
              <a:t>								   </a:t>
            </a:r>
            <a:fld id="{5B960E07-D6AB-49B4-AB92-480AEB31998B}" type="slidenum">
              <a:rPr lang="sr-Latn-RS" sz="2200" smtClean="0">
                <a:ea typeface="Verdana" panose="020B0604030504040204" pitchFamily="34" charset="0"/>
              </a:rPr>
              <a:t>2</a:t>
            </a:fld>
            <a:endParaRPr lang="en-GB" sz="2200" dirty="0">
              <a:ea typeface="Verdana" panose="020B060403050404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0F77AD-C074-E097-B38F-A0D06611C2B9}"/>
              </a:ext>
            </a:extLst>
          </p:cNvPr>
          <p:cNvCxnSpPr>
            <a:cxnSpLocks/>
          </p:cNvCxnSpPr>
          <p:nvPr/>
        </p:nvCxnSpPr>
        <p:spPr>
          <a:xfrm flipV="1">
            <a:off x="4625266" y="3977196"/>
            <a:ext cx="1470734" cy="501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7BF64C-6AA5-9168-CBBE-F3129104DE4D}"/>
              </a:ext>
            </a:extLst>
          </p:cNvPr>
          <p:cNvCxnSpPr>
            <a:cxnSpLocks/>
          </p:cNvCxnSpPr>
          <p:nvPr/>
        </p:nvCxnSpPr>
        <p:spPr>
          <a:xfrm>
            <a:off x="4625266" y="4478546"/>
            <a:ext cx="14707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A39543-85E0-8B4B-FBAD-DE5E6CA6BA13}"/>
              </a:ext>
            </a:extLst>
          </p:cNvPr>
          <p:cNvCxnSpPr>
            <a:cxnSpLocks/>
          </p:cNvCxnSpPr>
          <p:nvPr/>
        </p:nvCxnSpPr>
        <p:spPr>
          <a:xfrm>
            <a:off x="4595674" y="4478546"/>
            <a:ext cx="1529918" cy="448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8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2FFD89-26AB-8255-8E4C-B20565AE0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525" y="731842"/>
            <a:ext cx="10677259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ПРОДАЈА ПРАВНОГ ЛИЦА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C0393D-D606-7E90-F840-19DDE5E01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25" y="1315078"/>
            <a:ext cx="10564835" cy="515023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Cyrl-RS" sz="2200" b="1" u="sng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r-Cyrl-RS" sz="2400" b="1" u="sng" dirty="0">
                <a:ea typeface="Verdana" panose="020B0604030504040204" pitchFamily="34" charset="0"/>
                <a:cs typeface="Times New Roman" panose="02020603050405020304" pitchFamily="18" charset="0"/>
              </a:rPr>
              <a:t>Продаја правног лица – Закон о стечају чл. 136</a:t>
            </a:r>
            <a:endParaRPr lang="sr-Cyrl-RS" sz="2400" b="1" u="sng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Cyrl-R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Cyrl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Cyrl-RS" sz="2400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sz="2400" i="1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Након </a:t>
            </a:r>
            <a:r>
              <a:rPr lang="sr-Latn-RS" sz="2400" i="1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продаје стечајног дужника као правног лица, стечајни поступак се у односу на стечајног дужника обуставља. Новчана средства добијена продајом стечајног дужника, као и имовина стечајног дужника </a:t>
            </a:r>
            <a:r>
              <a:rPr lang="sr-Cyrl-RS" sz="2400" i="1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која није предмет  процене и продаје дужника као правног лица</a:t>
            </a:r>
            <a:r>
              <a:rPr lang="sr-Latn-RS" sz="2400" i="1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, улази у стечајну масу у односу на коју се стечајни поступак наставља. Стечајна маса региструје се у регистру стечајних маса који води орган надлежан за вођење регистра привредних субјеката и заступа је </a:t>
            </a:r>
            <a:r>
              <a:rPr lang="sr-Latn-RS" sz="2400" i="1" dirty="0" err="1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стечајни</a:t>
            </a:r>
            <a:r>
              <a:rPr lang="sr-Latn-RS" sz="2400" i="1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Latn-RS" sz="2400" i="1" dirty="0" err="1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управник</a:t>
            </a:r>
            <a:r>
              <a:rPr lang="sr-Cyrl-RS" sz="2400" i="1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sr-RS" sz="2400" i="1" dirty="0">
                <a:effectLst/>
                <a:ea typeface="Verdana" panose="020B0604030504040204" pitchFamily="34" charset="0"/>
              </a:rPr>
              <a:t> </a:t>
            </a:r>
            <a:r>
              <a:rPr lang="sr-Cyrl-RS" sz="2400" i="1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sr-RS" sz="2400" i="1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Cyrl-RS" sz="2200" dirty="0">
                <a:ea typeface="Verdana" panose="020B0604030504040204" pitchFamily="34" charset="0"/>
              </a:rPr>
              <a:t>										                   </a:t>
            </a:r>
            <a:fld id="{029AF94F-C73B-40C4-95D7-950BE9964C22}" type="slidenum">
              <a:rPr lang="sr-Cyrl-RS" sz="2400" smtClean="0">
                <a:ea typeface="Verdana" panose="020B0604030504040204" pitchFamily="34" charset="0"/>
              </a:rPr>
              <a:pPr marL="0" indent="0">
                <a:spcBef>
                  <a:spcPts val="0"/>
                </a:spcBef>
                <a:buNone/>
              </a:pPr>
              <a:t>3</a:t>
            </a:fld>
            <a:endParaRPr lang="sr-Cyrl-RS" sz="2400" dirty="0"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8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FF9C6F-3F71-D373-61A8-F5BBD38F64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661" y="825711"/>
            <a:ext cx="10708511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УГОВОРИ О КУПОРОДАЈИ ПРАВНОГ ЛИЦА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C88E15-C1A0-CEE1-BE9D-C918393B3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63" y="1424898"/>
            <a:ext cx="10708510" cy="5126822"/>
          </a:xfrm>
        </p:spPr>
        <p:txBody>
          <a:bodyPr>
            <a:noAutofit/>
          </a:bodyPr>
          <a:lstStyle/>
          <a:p>
            <a:pPr marL="0" indent="0">
              <a:buClr>
                <a:srgbClr val="360A5A"/>
              </a:buClr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buClr>
                <a:srgbClr val="360A5A"/>
              </a:buClr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654685" indent="-342900" algn="just">
              <a:buFont typeface="Wingdings" panose="05000000000000000000" pitchFamily="2" charset="2"/>
              <a:buChar char="ü"/>
            </a:pPr>
            <a:r>
              <a:rPr lang="sr-Cyrl-RS" sz="2200" dirty="0">
                <a:ea typeface="Verdana" panose="020B0604030504040204" pitchFamily="34" charset="0"/>
                <a:cs typeface="Calibri" panose="020F0502020204030204" pitchFamily="34" charset="0"/>
              </a:rPr>
              <a:t>н</a:t>
            </a:r>
            <a:r>
              <a:rPr lang="sr-Cyrl-RS" sz="2200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азначити </a:t>
            </a:r>
            <a:r>
              <a:rPr lang="sr-Cyrl-RS" sz="2200" b="1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имовину</a:t>
            </a:r>
            <a:r>
              <a:rPr lang="sr-Cyrl-RS" sz="2200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која је евентуално </a:t>
            </a:r>
            <a:r>
              <a:rPr lang="sr-Cyrl-RS" sz="2200" b="1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изузета</a:t>
            </a:r>
            <a:r>
              <a:rPr lang="sr-Cyrl-RS" sz="2200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од продаје правног лица (нпр. имовина која је предмет поступка реституције, излучног захтева и сл.);</a:t>
            </a:r>
          </a:p>
          <a:p>
            <a:pPr marL="311785" indent="0" algn="just">
              <a:buNone/>
            </a:pPr>
            <a:endParaRPr lang="sr-Cyrl-RS" sz="2200" dirty="0">
              <a:effectLst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654685" indent="-34290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ea typeface="Verdana" panose="020B0604030504040204" pitchFamily="34" charset="0"/>
                <a:cs typeface="Calibri" panose="020F0502020204030204" pitchFamily="34" charset="0"/>
              </a:rPr>
              <a:t>с</a:t>
            </a:r>
            <a:r>
              <a:rPr lang="sr-Cyrl-RS" sz="2200" b="1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пецификација имовине </a:t>
            </a:r>
            <a:r>
              <a:rPr lang="sr-Cyrl-RS" sz="2200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која је предмет продаје дужника као правног лица – потврда од стране купца </a:t>
            </a:r>
            <a:r>
              <a:rPr lang="sr-Cyrl-RS" sz="2200" dirty="0">
                <a:ea typeface="Verdana" panose="020B0604030504040204" pitchFamily="34" charset="0"/>
                <a:cs typeface="Calibri" panose="020F0502020204030204" pitchFamily="34" charset="0"/>
              </a:rPr>
              <a:t>потписом на уговору</a:t>
            </a:r>
            <a:r>
              <a:rPr lang="sr-Cyrl-RS" sz="2200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;</a:t>
            </a:r>
          </a:p>
          <a:p>
            <a:pPr marL="311785" indent="0" algn="just">
              <a:buNone/>
            </a:pPr>
            <a:endParaRPr lang="sr-Cyrl-RS" sz="2200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54685" indent="-342900" algn="just">
              <a:buFont typeface="Wingdings" panose="05000000000000000000" pitchFamily="2" charset="2"/>
              <a:buChar char="ü"/>
            </a:pPr>
            <a:r>
              <a:rPr lang="sr-Cyrl-RS" sz="2200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одговорност продавца за </a:t>
            </a:r>
            <a:r>
              <a:rPr lang="sr-Cyrl-RS" sz="2200" b="1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недостатке предмета продаје </a:t>
            </a:r>
            <a:r>
              <a:rPr lang="sr-Cyrl-RS" sz="2200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који му нису били нити морали бити познати – искључити уговором о купопродаји</a:t>
            </a:r>
          </a:p>
          <a:p>
            <a:pPr marL="1111885" lvl="1" indent="-342900" algn="just">
              <a:buFont typeface="Wingdings" panose="05000000000000000000" pitchFamily="2" charset="2"/>
              <a:buChar char="§"/>
            </a:pPr>
            <a:r>
              <a:rPr lang="sr-Cyrl-RS" sz="1800" i="1" dirty="0">
                <a:latin typeface="+mn-lt"/>
                <a:cs typeface="Calibri" panose="020F0502020204030204" pitchFamily="34" charset="0"/>
              </a:rPr>
              <a:t>поже</a:t>
            </a:r>
            <a:r>
              <a:rPr lang="sr-Cyrl-RS" sz="1800" i="1" dirty="0">
                <a:cs typeface="Calibri" panose="020F0502020204030204" pitchFamily="34" charset="0"/>
              </a:rPr>
              <a:t>љно искључити и одговорност за познате недостатке, али</a:t>
            </a:r>
            <a:r>
              <a:rPr lang="sr-Cyrl-RS" sz="1800" i="1" dirty="0">
                <a:latin typeface="+mn-lt"/>
                <a:cs typeface="Calibri" panose="020F0502020204030204" pitchFamily="34" charset="0"/>
              </a:rPr>
              <a:t> је стечајни управник у продајној документацији дужан да обавести потенцијалне купце о таквим недостацима, како одредба не би била </a:t>
            </a:r>
            <a:r>
              <a:rPr lang="sr-Cyrl-RS" sz="1800" i="1" dirty="0" err="1">
                <a:latin typeface="+mn-lt"/>
                <a:cs typeface="Calibri" panose="020F0502020204030204" pitchFamily="34" charset="0"/>
              </a:rPr>
              <a:t>ништава</a:t>
            </a:r>
            <a:endParaRPr lang="sr-Cyrl-RS" sz="1800" i="1" dirty="0">
              <a:latin typeface="+mn-lt"/>
              <a:cs typeface="Calibri" panose="020F0502020204030204" pitchFamily="34" charset="0"/>
            </a:endParaRPr>
          </a:p>
          <a:p>
            <a:pPr marL="1111885" lvl="1" indent="-342900" algn="just">
              <a:buFont typeface="Wingdings" panose="05000000000000000000" pitchFamily="2" charset="2"/>
              <a:buChar char="ü"/>
            </a:pPr>
            <a:endParaRPr lang="sr-Cyrl-RS" sz="1800" dirty="0">
              <a:effectLst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654685" indent="-342900" algn="just">
              <a:buFont typeface="Wingdings" panose="05000000000000000000" pitchFamily="2" charset="2"/>
              <a:buChar char="ü"/>
            </a:pPr>
            <a:endParaRPr lang="sr-RS" sz="22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60A5A"/>
              </a:buClr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buClr>
                <a:srgbClr val="360A5A"/>
              </a:buClr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buClr>
                <a:srgbClr val="360A5A"/>
              </a:buClr>
              <a:buNone/>
            </a:pPr>
            <a:r>
              <a:rPr lang="sr-Cyrl-RS" sz="2200" dirty="0">
                <a:ea typeface="Verdana" panose="020B0604030504040204" pitchFamily="34" charset="0"/>
              </a:rPr>
              <a:t>											     </a:t>
            </a:r>
            <a:fld id="{F6AFF936-C801-4292-9513-7B3B8C1F81B5}" type="slidenum">
              <a:rPr lang="sr-Cyrl-RS" sz="2200" smtClean="0">
                <a:ea typeface="Verdana" panose="020B0604030504040204" pitchFamily="34" charset="0"/>
              </a:rPr>
              <a:t>4</a:t>
            </a:fld>
            <a:endParaRPr lang="sr-Cyrl-RS" sz="22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9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BA7E12-073E-7996-0520-5E8870233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745" y="802863"/>
            <a:ext cx="10597055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УГОВОРИ О КУПОПРОДАЈИ ПРАВНОГ ЛИЦА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1DCBE-1652-3742-2876-F80EBCBF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1393793"/>
            <a:ext cx="10597055" cy="5149050"/>
          </a:xfrm>
        </p:spPr>
        <p:txBody>
          <a:bodyPr>
            <a:noAutofit/>
          </a:bodyPr>
          <a:lstStyle/>
          <a:p>
            <a:pPr marL="0" indent="0">
              <a:buClr>
                <a:srgbClr val="360A5A"/>
              </a:buClr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buClr>
                <a:srgbClr val="360A5A"/>
              </a:buClr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marL="654685" indent="-34290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рок за исплату цене </a:t>
            </a:r>
            <a:r>
              <a:rPr lang="sr-Cyrl-RS" sz="2200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(рок као битан елеменат уговора) - продавац задржава власништво над предметом продаје до исплате купопродајне цене;</a:t>
            </a:r>
          </a:p>
          <a:p>
            <a:pPr marL="311785" indent="0" algn="just">
              <a:buNone/>
            </a:pPr>
            <a:endParaRPr lang="sr-Cyrl-RS" sz="2200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54685" indent="-34290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обавезе и ризици </a:t>
            </a:r>
            <a:r>
              <a:rPr lang="sr-Cyrl-RS" sz="2200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које терете правно лице после обуставе поступка стечаја прелазе на купца;</a:t>
            </a:r>
          </a:p>
          <a:p>
            <a:pPr marL="311785" indent="0" algn="just">
              <a:buNone/>
            </a:pPr>
            <a:endParaRPr lang="sr-Cyrl-RS" sz="2200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54685" indent="-34290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евентуална имовина </a:t>
            </a:r>
            <a:r>
              <a:rPr lang="sr-Cyrl-RS" sz="2200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која би била </a:t>
            </a:r>
            <a:r>
              <a:rPr lang="sr-Cyrl-RS" sz="2200" b="1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пронађена</a:t>
            </a:r>
            <a:r>
              <a:rPr lang="sr-Cyrl-RS" sz="2200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након закључења уговора о продаји правног лица </a:t>
            </a:r>
            <a:r>
              <a:rPr lang="sr-Cyrl-RS" sz="2200" b="1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припада стечајној маси </a:t>
            </a:r>
            <a:r>
              <a:rPr lang="sr-Cyrl-RS" sz="2200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- обавезати купца да о овој одредби обавести и евентуалног будућег купца правног лица уношењем исте клаузуле и у будући уговор о продаји, под претњом накнаде штете.</a:t>
            </a:r>
          </a:p>
          <a:p>
            <a:pPr marL="311785" indent="0" algn="just">
              <a:lnSpc>
                <a:spcPct val="200000"/>
              </a:lnSpc>
              <a:buNone/>
            </a:pPr>
            <a:r>
              <a:rPr lang="sr-Cyrl-RS" sz="2200" dirty="0">
                <a:ea typeface="Verdana" panose="020B0604030504040204" pitchFamily="34" charset="0"/>
                <a:cs typeface="Times New Roman" panose="02020603050405020304" pitchFamily="18" charset="0"/>
              </a:rPr>
              <a:t>											   </a:t>
            </a:r>
            <a:fld id="{7DB129F4-FE72-4C32-9978-81792832C103}" type="slidenum">
              <a:rPr lang="sr-RS" sz="2200" smtClean="0">
                <a:ea typeface="Verdana" panose="020B0604030504040204" pitchFamily="34" charset="0"/>
                <a:cs typeface="Times New Roman" panose="02020603050405020304" pitchFamily="18" charset="0"/>
              </a:rPr>
              <a:pPr marL="311785" indent="0" algn="just">
                <a:lnSpc>
                  <a:spcPct val="200000"/>
                </a:lnSpc>
                <a:buNone/>
              </a:pPr>
              <a:t>5</a:t>
            </a:fld>
            <a:endParaRPr lang="sr-Cyrl-RS" sz="2200" dirty="0"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3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907F3-E0BA-F160-5634-D1CB8763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902" y="1757362"/>
            <a:ext cx="10515600" cy="4776603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sr-Cyrl-RS" sz="2200" dirty="0">
              <a:latin typeface="+mn-lt"/>
            </a:endParaRPr>
          </a:p>
          <a:p>
            <a:pPr algn="just"/>
            <a:endParaRPr lang="sr-Latn-RS" sz="22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r-Cyrl-RS" sz="2200" dirty="0">
                <a:latin typeface="+mn-lt"/>
              </a:rPr>
              <a:t>Уговором о продаји покретних ствари стечајни управник</a:t>
            </a:r>
            <a:r>
              <a:rPr lang="sr-Latn-RS" sz="2200" dirty="0">
                <a:latin typeface="+mn-lt"/>
              </a:rPr>
              <a:t> </a:t>
            </a:r>
            <a:r>
              <a:rPr lang="sr-Cyrl-RS" sz="2200" dirty="0">
                <a:latin typeface="+mn-lt"/>
              </a:rPr>
              <a:t>продаје </a:t>
            </a:r>
            <a:r>
              <a:rPr lang="sr-Cyrl-RS" sz="2200" b="1" dirty="0">
                <a:latin typeface="+mn-lt"/>
              </a:rPr>
              <a:t>процењену покретну имовину</a:t>
            </a:r>
            <a:r>
              <a:rPr lang="sr-Cyrl-RS" sz="2200" dirty="0">
                <a:latin typeface="+mn-lt"/>
              </a:rPr>
              <a:t> стечајног дужника и од остварене цене </a:t>
            </a:r>
            <a:r>
              <a:rPr lang="sr-Cyrl-RS" sz="2200" b="1" dirty="0">
                <a:latin typeface="+mn-lt"/>
              </a:rPr>
              <a:t>намирује повериоце.</a:t>
            </a:r>
            <a:endParaRPr lang="sr-Latn-RS" sz="2200" b="1" dirty="0">
              <a:latin typeface="+mn-lt"/>
            </a:endParaRPr>
          </a:p>
          <a:p>
            <a:pPr algn="just"/>
            <a:endParaRPr lang="sr-Cyrl-RS" sz="22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r-Cyrl-RS" sz="2200" dirty="0">
                <a:latin typeface="+mn-lt"/>
              </a:rPr>
              <a:t>Уколико је покретна имовина била предмет обезбеђења у корист једног или више </a:t>
            </a:r>
            <a:r>
              <a:rPr lang="sr-Cyrl-RS" sz="2200" dirty="0" err="1">
                <a:latin typeface="+mn-lt"/>
              </a:rPr>
              <a:t>разлучних</a:t>
            </a:r>
            <a:r>
              <a:rPr lang="sr-Cyrl-RS" sz="2200" dirty="0">
                <a:latin typeface="+mn-lt"/>
              </a:rPr>
              <a:t> или заложних поверилаца, обезбеђени повериоци имају </a:t>
            </a:r>
            <a:r>
              <a:rPr lang="sr-Cyrl-RS" sz="2200" b="1" dirty="0">
                <a:latin typeface="+mn-lt"/>
              </a:rPr>
              <a:t>првенство</a:t>
            </a:r>
            <a:r>
              <a:rPr lang="sr-Cyrl-RS" sz="2200" dirty="0">
                <a:latin typeface="+mn-lt"/>
              </a:rPr>
              <a:t> </a:t>
            </a:r>
            <a:r>
              <a:rPr lang="sr-Cyrl-RS" sz="2200" b="1" dirty="0">
                <a:latin typeface="+mn-lt"/>
              </a:rPr>
              <a:t>намирења</a:t>
            </a:r>
            <a:r>
              <a:rPr lang="sr-Cyrl-RS" sz="2200" dirty="0">
                <a:latin typeface="+mn-lt"/>
              </a:rPr>
              <a:t> по редоследу којим су њихова </a:t>
            </a:r>
            <a:r>
              <a:rPr lang="sr-Cyrl-RS" sz="2200" b="1" dirty="0">
                <a:latin typeface="+mn-lt"/>
              </a:rPr>
              <a:t>заложна права регистрована</a:t>
            </a:r>
            <a:r>
              <a:rPr lang="sr-Cyrl-RS" sz="2200" dirty="0">
                <a:latin typeface="+mn-lt"/>
              </a:rPr>
              <a:t>.</a:t>
            </a:r>
          </a:p>
          <a:p>
            <a:pPr algn="just"/>
            <a:endParaRPr lang="sr-Cyrl-RS" sz="2200" dirty="0">
              <a:latin typeface="+mn-lt"/>
            </a:endParaRPr>
          </a:p>
          <a:p>
            <a:pPr algn="just"/>
            <a:endParaRPr lang="sr-Cyrl-RS" sz="22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sr-Cyrl-RS" sz="2200" dirty="0">
              <a:latin typeface="+mn-lt"/>
            </a:endParaRPr>
          </a:p>
          <a:p>
            <a:pPr algn="just"/>
            <a:r>
              <a:rPr lang="sr-Cyrl-RS" sz="2200" dirty="0">
                <a:latin typeface="+mn-lt"/>
              </a:rPr>
              <a:t>											  </a:t>
            </a:r>
            <a:fld id="{DC2DED2A-B193-4472-A6EB-0E33B1598BB8}" type="slidenum">
              <a:rPr lang="sr-Cyrl-RS" sz="2200" smtClean="0">
                <a:latin typeface="+mn-lt"/>
              </a:rPr>
              <a:t>6</a:t>
            </a:fld>
            <a:endParaRPr lang="sr-Cyrl-RS" sz="2200" dirty="0">
              <a:latin typeface="+mn-lt"/>
            </a:endParaRPr>
          </a:p>
          <a:p>
            <a:endParaRPr lang="sr-Cyrl-RS" sz="2200" dirty="0">
              <a:latin typeface="+mn-lt"/>
            </a:endParaRPr>
          </a:p>
          <a:p>
            <a:endParaRPr lang="sr-RS" sz="22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2F2C-8F05-F8F8-17EA-ADC9FD182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607" y="667833"/>
            <a:ext cx="10610191" cy="1089529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ПРОДАЈА ПОКРЕТНЕ ИМОВИНЕ СТЕЧАЈНОГ ДУЖНИКА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B32B7E-BF04-5904-9277-C468E8FC83B9}"/>
              </a:ext>
            </a:extLst>
          </p:cNvPr>
          <p:cNvSpPr txBox="1">
            <a:spLocks/>
          </p:cNvSpPr>
          <p:nvPr/>
        </p:nvSpPr>
        <p:spPr>
          <a:xfrm>
            <a:off x="743607" y="1409700"/>
            <a:ext cx="11038818" cy="4699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r-Cyrl-R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4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7F91DC-22A5-C327-9F36-AC7FEB87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614"/>
            <a:ext cx="10515598" cy="4949769"/>
          </a:xfrm>
        </p:spPr>
        <p:txBody>
          <a:bodyPr/>
          <a:lstStyle/>
          <a:p>
            <a:pPr marL="883285" indent="-342900" algn="just">
              <a:buFont typeface="Wingdings" panose="05000000000000000000" pitchFamily="2" charset="2"/>
              <a:buChar char="ü"/>
            </a:pPr>
            <a:endParaRPr lang="sr-Cyrl-RS" sz="2200" dirty="0">
              <a:effectLst/>
              <a:latin typeface="+mn-lt"/>
              <a:cs typeface="Calibri" panose="020F0502020204030204" pitchFamily="34" charset="0"/>
            </a:endParaRPr>
          </a:p>
          <a:p>
            <a:pPr marL="883285" indent="-342900" algn="just">
              <a:buFont typeface="Wingdings" panose="05000000000000000000" pitchFamily="2" charset="2"/>
              <a:buChar char="ü"/>
            </a:pP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у уговору навести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спецификацију</a:t>
            </a:r>
            <a:r>
              <a:rPr lang="sr-Cyrl-RS" sz="2200" b="1" dirty="0"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 покретних ствари 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коју купац својим потписом потврђује – начини специфицирања зависе од врсте покретних ствари (нпр. број шасије, број мотора, серијски број итд.);</a:t>
            </a:r>
            <a:endParaRPr lang="sr-Cyrl-RS" sz="2200" dirty="0">
              <a:latin typeface="+mn-lt"/>
              <a:cs typeface="Times New Roman" panose="02020603050405020304" pitchFamily="18" charset="0"/>
            </a:endParaRPr>
          </a:p>
          <a:p>
            <a:pPr marL="883285" indent="-342900" algn="just">
              <a:buFont typeface="Wingdings" panose="05000000000000000000" pitchFamily="2" charset="2"/>
              <a:buChar char="ü"/>
            </a:pPr>
            <a:r>
              <a:rPr lang="sr-Cyrl-RS" sz="2200" dirty="0">
                <a:latin typeface="+mn-lt"/>
                <a:cs typeface="Calibri" panose="020F0502020204030204" pitchFamily="34" charset="0"/>
              </a:rPr>
              <a:t>п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отврда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фактичког стања покретних ствари 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– потврда од стране купца </a:t>
            </a:r>
            <a:r>
              <a:rPr lang="sr-Cyrl-BA" sz="2200" dirty="0">
                <a:latin typeface="+mn-lt"/>
                <a:cs typeface="Calibri" panose="020F0502020204030204" pitchFamily="34" charset="0"/>
              </a:rPr>
              <a:t>и прихватање да ствари преузима у затеченом стању (не нужно и исправном)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;</a:t>
            </a:r>
          </a:p>
          <a:p>
            <a:pPr marL="883285" indent="-34290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latin typeface="+mn-lt"/>
                <a:cs typeface="Calibri" panose="020F0502020204030204" pitchFamily="34" charset="0"/>
              </a:rPr>
              <a:t>о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дрицање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 од стране купца права на раскид уговора и од евентуалних захтева за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накнаду штете 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због фактичких (материјалних) недостатака према стечајном дужнику као продавцу;</a:t>
            </a:r>
          </a:p>
          <a:p>
            <a:pPr marL="1454785" lvl="1" indent="-457200" algn="just">
              <a:buFont typeface="Wingdings" panose="05000000000000000000" pitchFamily="2" charset="2"/>
              <a:buChar char="§"/>
            </a:pPr>
            <a:r>
              <a:rPr lang="sr-Cyrl-RS" sz="2200" i="1" u="sng" dirty="0">
                <a:latin typeface="+mn-lt"/>
                <a:cs typeface="Calibri" panose="020F0502020204030204" pitchFamily="34" charset="0"/>
              </a:rPr>
              <a:t>али</a:t>
            </a:r>
            <a:r>
              <a:rPr lang="sr-Cyrl-RS" sz="2200" i="1" dirty="0">
                <a:latin typeface="+mn-lt"/>
                <a:cs typeface="Calibri" panose="020F0502020204030204" pitchFamily="34" charset="0"/>
              </a:rPr>
              <a:t> је стечајни управник у продајној документацији дужан да обавести потенцијалне купце о недостацима који су му били познати, како одредба не би била </a:t>
            </a:r>
            <a:r>
              <a:rPr lang="sr-Cyrl-RS" sz="2200" i="1" dirty="0" err="1">
                <a:latin typeface="+mn-lt"/>
                <a:cs typeface="Calibri" panose="020F0502020204030204" pitchFamily="34" charset="0"/>
              </a:rPr>
              <a:t>ништава</a:t>
            </a:r>
            <a:endParaRPr lang="sr-Cyrl-RS" sz="2200" i="1" dirty="0">
              <a:latin typeface="+mn-lt"/>
              <a:cs typeface="Calibri" panose="020F0502020204030204" pitchFamily="34" charset="0"/>
            </a:endParaRPr>
          </a:p>
          <a:p>
            <a:pPr marL="883285" indent="-342900" algn="just">
              <a:buFont typeface="Wingdings" panose="05000000000000000000" pitchFamily="2" charset="2"/>
              <a:buChar char="ü"/>
            </a:pP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потврдити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рок плаћања 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купопродајне цене (не дужи од 15 дана) и регулисати плаћање ПДВ-а од стране купца (уколико је применљиво);</a:t>
            </a:r>
            <a:endParaRPr lang="sr-RS" sz="2200" dirty="0">
              <a:effectLst/>
              <a:latin typeface="+mn-lt"/>
              <a:cs typeface="Times New Roman" panose="02020603050405020304" pitchFamily="18" charset="0"/>
            </a:endParaRPr>
          </a:p>
          <a:p>
            <a:r>
              <a:rPr lang="sr-Cyrl-R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							  </a:t>
            </a:r>
            <a:fld id="{BE4087DF-3267-4192-8D43-1730D99A6602}" type="slidenum">
              <a:rPr lang="sr-Cyrl-RS" sz="220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fld>
            <a:endParaRPr lang="sr-RS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B43FEC-217F-6BC2-8ECD-732108365F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14401"/>
            <a:ext cx="10515598" cy="710213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УГОВОР О КУПОПРОДАЈИ ПОКРЕТНИХ СТВАРИ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67C64D-1226-E948-21DD-471A68DDABF1}"/>
              </a:ext>
            </a:extLst>
          </p:cNvPr>
          <p:cNvSpPr txBox="1">
            <a:spLocks/>
          </p:cNvSpPr>
          <p:nvPr/>
        </p:nvSpPr>
        <p:spPr>
          <a:xfrm>
            <a:off x="593028" y="1416524"/>
            <a:ext cx="11005944" cy="49497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5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8B0AC-48EC-0B8B-0BDB-667FBEEF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54" y="1491447"/>
            <a:ext cx="10341746" cy="5104662"/>
          </a:xfrm>
        </p:spPr>
        <p:txBody>
          <a:bodyPr/>
          <a:lstStyle/>
          <a:p>
            <a:pPr marL="883285" indent="-342900" algn="just">
              <a:buFont typeface="Wingdings" panose="05000000000000000000" pitchFamily="2" charset="2"/>
              <a:buChar char="ü"/>
            </a:pPr>
            <a:endParaRPr lang="sr-Cyrl-RS" dirty="0">
              <a:effectLst/>
              <a:latin typeface="+mn-lt"/>
              <a:cs typeface="Calibri" panose="020F0502020204030204" pitchFamily="34" charset="0"/>
            </a:endParaRPr>
          </a:p>
          <a:p>
            <a:pPr marL="883285" indent="-342900" algn="just">
              <a:buFont typeface="Wingdings" panose="05000000000000000000" pitchFamily="2" charset="2"/>
              <a:buChar char="ü"/>
            </a:pP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моменат преласка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ризика случајне пропасти ствари 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као и ризика због евентуалних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недостатака покретних ствари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 на купца - од момента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плаћања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цене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;</a:t>
            </a:r>
          </a:p>
          <a:p>
            <a:pPr marL="540385" algn="just"/>
            <a:endParaRPr lang="sr-Cyrl-RS" sz="2200" dirty="0">
              <a:latin typeface="+mn-lt"/>
              <a:cs typeface="Times New Roman" panose="02020603050405020304" pitchFamily="18" charset="0"/>
            </a:endParaRPr>
          </a:p>
          <a:p>
            <a:pPr marL="883285" indent="-342900" algn="just">
              <a:buFont typeface="Wingdings" panose="05000000000000000000" pitchFamily="2" charset="2"/>
              <a:buChar char="ü"/>
            </a:pP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рок и начин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преузимања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 покретних ствари од стране купца из просторија стечајног дужника (уз потписивање примопредајног записника) – одмах по доношењу решења суда а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трошкови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 преузимања падају на терет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купца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;</a:t>
            </a:r>
          </a:p>
          <a:p>
            <a:pPr marL="540385" algn="just"/>
            <a:endParaRPr lang="sr-Cyrl-RS" sz="2200" dirty="0">
              <a:latin typeface="+mn-lt"/>
              <a:cs typeface="Times New Roman" panose="02020603050405020304" pitchFamily="18" charset="0"/>
            </a:endParaRPr>
          </a:p>
          <a:p>
            <a:pPr marL="883285" indent="-342900" algn="just">
              <a:buFont typeface="Wingdings" panose="05000000000000000000" pitchFamily="2" charset="2"/>
              <a:buChar char="ü"/>
            </a:pP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раскид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 уговора због неиспуњења плаћања цене од стране купца као и раскид у случају делимичног плаћања цене – у оба наведена случаја стечајни дужник би требало да има право </a:t>
            </a:r>
            <a:r>
              <a:rPr lang="sr-Cyrl-RS" sz="2200" b="1" dirty="0">
                <a:effectLst/>
                <a:latin typeface="+mn-lt"/>
                <a:cs typeface="Calibri" panose="020F0502020204030204" pitchFamily="34" charset="0"/>
              </a:rPr>
              <a:t>задржавања уплаћеног депозита</a:t>
            </a:r>
            <a:r>
              <a:rPr lang="sr-Cyrl-RS" sz="2200" dirty="0">
                <a:effectLst/>
                <a:latin typeface="+mn-lt"/>
                <a:cs typeface="Calibri" panose="020F0502020204030204" pitchFamily="34" charset="0"/>
              </a:rPr>
              <a:t>;</a:t>
            </a:r>
            <a:endParaRPr lang="sr-RS" sz="2200" dirty="0">
              <a:effectLst/>
              <a:latin typeface="+mn-lt"/>
              <a:cs typeface="Times New Roman" panose="02020603050405020304" pitchFamily="18" charset="0"/>
            </a:endParaRPr>
          </a:p>
          <a:p>
            <a:endParaRPr lang="sr-Cyrl-RS" dirty="0">
              <a:latin typeface="+mn-lt"/>
            </a:endParaRPr>
          </a:p>
          <a:p>
            <a:r>
              <a:rPr lang="sr-Cyrl-RS" dirty="0">
                <a:latin typeface="+mn-lt"/>
              </a:rPr>
              <a:t>										               </a:t>
            </a:r>
            <a:fld id="{04D166AC-C9D4-4ED6-B119-186069957DF7}" type="slidenum">
              <a:rPr lang="sr-RS" smtClean="0">
                <a:latin typeface="+mn-lt"/>
              </a:rPr>
              <a:t>8</a:t>
            </a:fld>
            <a:endParaRPr lang="sr-RS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C6D9B-033C-11B4-4DE2-6A55320B5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2055" y="900516"/>
            <a:ext cx="10341746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УГОВОР О КУПОПРОДАЈИ ПОКРЕТНИХ СТВАРИ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EE8067-C4EC-A3F6-A35E-694927827709}"/>
              </a:ext>
            </a:extLst>
          </p:cNvPr>
          <p:cNvSpPr txBox="1">
            <a:spLocks/>
          </p:cNvSpPr>
          <p:nvPr/>
        </p:nvSpPr>
        <p:spPr>
          <a:xfrm>
            <a:off x="662153" y="1491448"/>
            <a:ext cx="11529847" cy="483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9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6985E2-0707-5617-9032-38813EE60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78576"/>
            <a:ext cx="10515600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ПРОДАЈА НЕПОКРЕТНОСТИ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3B5992-8DAA-82DC-112C-7493DDCCB26D}"/>
              </a:ext>
            </a:extLst>
          </p:cNvPr>
          <p:cNvSpPr txBox="1">
            <a:spLocks/>
          </p:cNvSpPr>
          <p:nvPr/>
        </p:nvSpPr>
        <p:spPr>
          <a:xfrm>
            <a:off x="838201" y="1269507"/>
            <a:ext cx="10515599" cy="52733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sr-Cyrl-RS" sz="2200" dirty="0"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200" b="1" dirty="0">
                <a:ea typeface="Verdana" panose="020B0604030504040204" pitchFamily="34" charset="0"/>
              </a:rPr>
              <a:t>Уговором о купопродаји </a:t>
            </a:r>
            <a:r>
              <a:rPr lang="sr-Cyrl-RS" sz="2200" dirty="0">
                <a:ea typeface="Verdana" panose="020B0604030504040204" pitchFamily="34" charset="0"/>
              </a:rPr>
              <a:t>непокретности стечајни управник продаје </a:t>
            </a:r>
            <a:r>
              <a:rPr lang="sr-Cyrl-RS" sz="2200" b="1" dirty="0">
                <a:ea typeface="Verdana" panose="020B0604030504040204" pitchFamily="34" charset="0"/>
              </a:rPr>
              <a:t>непокретну</a:t>
            </a:r>
            <a:r>
              <a:rPr lang="sr-Cyrl-RS" sz="2200" dirty="0">
                <a:ea typeface="Verdana" panose="020B0604030504040204" pitchFamily="34" charset="0"/>
              </a:rPr>
              <a:t> </a:t>
            </a:r>
            <a:r>
              <a:rPr lang="sr-Cyrl-RS" sz="2200" b="1" dirty="0">
                <a:ea typeface="Verdana" panose="020B0604030504040204" pitchFamily="34" charset="0"/>
              </a:rPr>
              <a:t>имовину</a:t>
            </a:r>
            <a:r>
              <a:rPr lang="sr-Cyrl-RS" sz="2200" dirty="0">
                <a:ea typeface="Verdana" panose="020B0604030504040204" pitchFamily="34" charset="0"/>
              </a:rPr>
              <a:t> стечајног дужника и од остварене цене намирује повериоце </a:t>
            </a:r>
          </a:p>
          <a:p>
            <a:pPr>
              <a:buFont typeface="Wingdings" panose="05000000000000000000" pitchFamily="2" charset="2"/>
              <a:buChar char="§"/>
            </a:pPr>
            <a:endParaRPr lang="sr-Cyrl-RS" sz="2200" dirty="0"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200" dirty="0">
                <a:ea typeface="Verdana" panose="020B0604030504040204" pitchFamily="34" charset="0"/>
              </a:rPr>
              <a:t>Уколико је непокретност била предмет обезбеђења у корист једног или више разлучних или заложних поверилаца, </a:t>
            </a:r>
            <a:r>
              <a:rPr lang="sr-Cyrl-RS" sz="2200" b="1" dirty="0">
                <a:ea typeface="Verdana" panose="020B0604030504040204" pitchFamily="34" charset="0"/>
              </a:rPr>
              <a:t>обезбеђени повериоци </a:t>
            </a:r>
            <a:r>
              <a:rPr lang="sr-Cyrl-RS" sz="2200" dirty="0">
                <a:ea typeface="Verdana" panose="020B0604030504040204" pitchFamily="34" charset="0"/>
              </a:rPr>
              <a:t>имају </a:t>
            </a:r>
            <a:r>
              <a:rPr lang="sr-Cyrl-RS" sz="2200" b="1" dirty="0">
                <a:ea typeface="Verdana" panose="020B0604030504040204" pitchFamily="34" charset="0"/>
              </a:rPr>
              <a:t>првенство</a:t>
            </a:r>
            <a:r>
              <a:rPr lang="sr-Cyrl-RS" sz="2200" dirty="0">
                <a:ea typeface="Verdana" panose="020B0604030504040204" pitchFamily="34" charset="0"/>
              </a:rPr>
              <a:t> </a:t>
            </a:r>
            <a:r>
              <a:rPr lang="sr-Cyrl-RS" sz="2200" b="1" dirty="0">
                <a:ea typeface="Verdana" panose="020B0604030504040204" pitchFamily="34" charset="0"/>
              </a:rPr>
              <a:t>намирења</a:t>
            </a:r>
            <a:r>
              <a:rPr lang="sr-Cyrl-RS" sz="2200" dirty="0">
                <a:ea typeface="Verdana" panose="020B0604030504040204" pitchFamily="34" charset="0"/>
              </a:rPr>
              <a:t> по редоследу којим су њихова </a:t>
            </a:r>
            <a:r>
              <a:rPr lang="sr-Cyrl-RS" sz="2200" b="1" dirty="0">
                <a:ea typeface="Verdana" panose="020B0604030504040204" pitchFamily="34" charset="0"/>
              </a:rPr>
              <a:t>заложна права регистрована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sr-Cyrl-RS" sz="2200" dirty="0"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200" dirty="0">
                <a:ea typeface="Verdana" panose="020B0604030504040204" pitchFamily="34" charset="0"/>
              </a:rPr>
              <a:t>Уговори </a:t>
            </a:r>
            <a:r>
              <a:rPr lang="sr-Cyrl-RS" sz="2200" b="1" u="sng" dirty="0">
                <a:ea typeface="Verdana" panose="020B0604030504040204" pitchFamily="34" charset="0"/>
              </a:rPr>
              <a:t>не садрже </a:t>
            </a:r>
            <a:r>
              <a:rPr lang="sr-Latn-RS" sz="2200" i="1" dirty="0">
                <a:ea typeface="Verdana" panose="020B0604030504040204" pitchFamily="34" charset="0"/>
              </a:rPr>
              <a:t>clausulu intabulandi </a:t>
            </a:r>
            <a:endParaRPr lang="sr-Cyrl-RS" sz="2200" i="1" dirty="0"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200" b="1" dirty="0">
                <a:ea typeface="Verdana" panose="020B0604030504040204" pitchFamily="34" charset="0"/>
              </a:rPr>
              <a:t>Решење суда </a:t>
            </a:r>
            <a:r>
              <a:rPr lang="sr-Cyrl-RS" sz="2200" dirty="0">
                <a:ea typeface="Verdana" panose="020B0604030504040204" pitchFamily="34" charset="0"/>
              </a:rPr>
              <a:t>као основ за књижење купца и основ за брисање терета</a:t>
            </a:r>
          </a:p>
          <a:p>
            <a:pPr marL="0" indent="0" algn="just">
              <a:buNone/>
            </a:pPr>
            <a:endParaRPr lang="sr-Cyrl-R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r-Cyrl-RS" sz="2200" dirty="0">
                <a:ea typeface="Verdana" panose="020B0604030504040204" pitchFamily="34" charset="0"/>
              </a:rPr>
              <a:t>											</a:t>
            </a:r>
            <a:fld id="{EDCCAF6F-34D4-42A6-9EA6-430A8937E1DE}" type="slidenum">
              <a:rPr lang="sr-Cyrl-RS" sz="2200" smtClean="0">
                <a:ea typeface="Verdana" panose="020B0604030504040204" pitchFamily="34" charset="0"/>
              </a:rPr>
              <a:pPr marL="0" indent="0">
                <a:buNone/>
              </a:pPr>
              <a:t>9</a:t>
            </a:fld>
            <a:endParaRPr lang="sr-Cyrl-RS" sz="2200" dirty="0"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22610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i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C1F2D5D412145895B372EE30D1476" ma:contentTypeVersion="19" ma:contentTypeDescription="Create a new document." ma:contentTypeScope="" ma:versionID="e89829103baa412ae9f324af6006d608">
  <xsd:schema xmlns:xsd="http://www.w3.org/2001/XMLSchema" xmlns:xs="http://www.w3.org/2001/XMLSchema" xmlns:p="http://schemas.microsoft.com/office/2006/metadata/properties" xmlns:ns2="14a4c7eb-f6e3-410b-8bc7-bcbd463cc259" xmlns:ns3="198f3a57-6bf6-4746-a3af-d88405e89332" xmlns:ns4="ac0f2cb4-908e-41c7-976c-eb68511c53aa" targetNamespace="http://schemas.microsoft.com/office/2006/metadata/properties" ma:root="true" ma:fieldsID="f08d93ae56413a116e480bc309378151" ns2:_="" ns3:_="" ns4:_="">
    <xsd:import namespace="14a4c7eb-f6e3-410b-8bc7-bcbd463cc259"/>
    <xsd:import namespace="198f3a57-6bf6-4746-a3af-d88405e89332"/>
    <xsd:import namespace="ac0f2cb4-908e-41c7-976c-eb68511c5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4c7eb-f6e3-410b-8bc7-bcbd463cc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f3a57-6bf6-4746-a3af-d88405e893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c54ef55-94a5-4245-9539-9503d4867bcb}" ma:internalName="TaxCatchAll" ma:showField="CatchAllData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9c87da95-7b2f-439f-bfd9-321fc51f6870" value=""/>
  <element uid="214105f6-acd4-485a-afa0-a0b988f7534c" value=""/>
</sisl>
</file>

<file path=customXml/itemProps1.xml><?xml version="1.0" encoding="utf-8"?>
<ds:datastoreItem xmlns:ds="http://schemas.openxmlformats.org/officeDocument/2006/customXml" ds:itemID="{B44A5BC1-49AF-4858-8C54-764600332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4c7eb-f6e3-410b-8bc7-bcbd463cc259"/>
    <ds:schemaRef ds:uri="198f3a57-6bf6-4746-a3af-d88405e89332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73947A-ED7A-4E9D-BECB-624B28CEDA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EE918-158E-4678-A0B0-D0B232BD657C}">
  <ds:schemaRefs>
    <ds:schemaRef ds:uri="http://www.w3.org/2001/XMLSchema"/>
    <ds:schemaRef ds:uri="http://www.boldonjames.com/2008/01/sie/internal/label"/>
  </ds:schemaRefs>
</ds:datastoreItem>
</file>

<file path=docMetadata/LabelInfo.xml><?xml version="1.0" encoding="utf-8"?>
<clbl:labelList xmlns:clbl="http://schemas.microsoft.com/office/2020/mipLabelMetadata">
  <clbl:label id="{172f4752-6874-4876-bad5-e6d61f991171}" enabled="0" method="" siteId="{172f4752-6874-4876-bad5-e6d61f9911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8975</TotalTime>
  <Words>1277</Words>
  <Application>Microsoft Office PowerPoint</Application>
  <PresentationFormat>Widescreen</PresentationFormat>
  <Paragraphs>180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Zoller</dc:creator>
  <cp:keywords>[EBRD/NON-BANK USE]</cp:keywords>
  <cp:lastModifiedBy>Luka Andric</cp:lastModifiedBy>
  <cp:revision>79</cp:revision>
  <dcterms:created xsi:type="dcterms:W3CDTF">2024-02-02T09:43:20Z</dcterms:created>
  <dcterms:modified xsi:type="dcterms:W3CDTF">2024-03-19T14:30:53Z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c03253d6-50a2-4244-815d-9f35d6df21b5</vt:lpwstr>
  </property>
  <property fmtid="{D5CDD505-2E9C-101B-9397-08002B2CF9AE}" pid="3" name="bjClsUserRVM">
    <vt:lpwstr>[]</vt:lpwstr>
  </property>
  <property fmtid="{D5CDD505-2E9C-101B-9397-08002B2CF9AE}" pid="4" name="bjSaver">
    <vt:lpwstr>4ON0lCknkJIuQWwEtxfwDkdhYN+H0380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6" name="bjDocumentLabelXML-0">
    <vt:lpwstr>ames.com/2008/01/sie/internal/label"&gt;&lt;element uid="9c87da95-7b2f-439f-bfd9-321fc51f6870" value="" /&gt;&lt;element uid="214105f6-acd4-485a-afa0-a0b988f7534c" value="" /&gt;&lt;/sisl&gt;</vt:lpwstr>
  </property>
  <property fmtid="{D5CDD505-2E9C-101B-9397-08002B2CF9AE}" pid="7" name="bjDocumentSecurityLabel">
    <vt:lpwstr>NON-BANK USE</vt:lpwstr>
  </property>
</Properties>
</file>